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23" d="100"/>
          <a:sy n="23" d="100"/>
        </p:scale>
        <p:origin x="1080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333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518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6738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395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740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4545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860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13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9442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2602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558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275297-BB9E-4E67-A78E-AC018D10A19C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95AA7C-6A7A-4739-A1BE-28CA929997A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156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85426DE-2CF2-AE0D-9BDE-2D9A83BD997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7566" y="204999"/>
            <a:ext cx="4055164" cy="40061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6E97D6C-9007-CB36-F3FD-F1DD6F08EA25}"/>
              </a:ext>
            </a:extLst>
          </p:cNvPr>
          <p:cNvSpPr txBox="1"/>
          <p:nvPr/>
        </p:nvSpPr>
        <p:spPr>
          <a:xfrm>
            <a:off x="4127918" y="566496"/>
            <a:ext cx="2414345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noProof="0" dirty="0">
                <a:latin typeface="Arial Black" panose="020B0A04020102020204" pitchFamily="34" charset="0"/>
              </a:rPr>
              <a:t>Título del Cartel | Título del Cartel | Título del Cartel | Título del Cartel | Título del Cartel</a:t>
            </a:r>
          </a:p>
          <a:p>
            <a:pPr algn="ctr"/>
            <a:endParaRPr lang="es-MX" sz="1000" noProof="0" dirty="0">
              <a:latin typeface="Arial Black" panose="020B0A04020102020204" pitchFamily="34" charset="0"/>
            </a:endParaRPr>
          </a:p>
          <a:p>
            <a:pPr algn="ctr"/>
            <a:r>
              <a:rPr lang="es-MX" sz="4000" noProof="0" dirty="0">
                <a:latin typeface="Arial Black" panose="020B0A04020102020204" pitchFamily="34" charset="0"/>
              </a:rPr>
              <a:t>Primer Autor (N. N. Apellido-Apellido) </a:t>
            </a:r>
            <a:r>
              <a:rPr lang="es-MX" sz="4000" baseline="30000" noProof="0" dirty="0">
                <a:latin typeface="Arial Black" panose="020B0A04020102020204" pitchFamily="34" charset="0"/>
              </a:rPr>
              <a:t>1</a:t>
            </a:r>
            <a:r>
              <a:rPr lang="es-MX" sz="4000" noProof="0" dirty="0">
                <a:latin typeface="Arial Black" panose="020B0A04020102020204" pitchFamily="34" charset="0"/>
              </a:rPr>
              <a:t>	Segundo Autor </a:t>
            </a:r>
            <a:r>
              <a:rPr lang="es-MX" sz="4000" baseline="30000" noProof="0" dirty="0">
                <a:latin typeface="Arial Black" panose="020B0A04020102020204" pitchFamily="34" charset="0"/>
              </a:rPr>
              <a:t>2 </a:t>
            </a:r>
            <a:r>
              <a:rPr lang="es-MX" sz="4000" noProof="0" dirty="0">
                <a:latin typeface="Arial Black" panose="020B0A04020102020204" pitchFamily="34" charset="0"/>
              </a:rPr>
              <a:t>	Tercer Autor </a:t>
            </a:r>
            <a:r>
              <a:rPr lang="es-MX" sz="4000" baseline="30000" noProof="0" dirty="0">
                <a:latin typeface="Arial Black" panose="020B0A04020102020204" pitchFamily="34" charset="0"/>
              </a:rPr>
              <a:t>2</a:t>
            </a:r>
          </a:p>
          <a:p>
            <a:pPr algn="ctr"/>
            <a:endParaRPr lang="es-MX" sz="1000" noProof="0" dirty="0">
              <a:latin typeface="Arial Black" panose="020B0A04020102020204" pitchFamily="34" charset="0"/>
            </a:endParaRPr>
          </a:p>
          <a:p>
            <a:pPr algn="ctr"/>
            <a:r>
              <a:rPr lang="es-MX" sz="3200" noProof="0" dirty="0">
                <a:latin typeface="Arial Black" panose="020B0A04020102020204" pitchFamily="34" charset="0"/>
              </a:rPr>
              <a:t>1 Adscripción</a:t>
            </a:r>
          </a:p>
          <a:p>
            <a:pPr algn="ctr"/>
            <a:r>
              <a:rPr lang="es-MX" sz="3200" noProof="0" dirty="0">
                <a:latin typeface="Arial Black" panose="020B0A04020102020204" pitchFamily="34" charset="0"/>
              </a:rPr>
              <a:t>2 Adscripción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6BDF9D7-2CA2-455B-D37E-C78A6628E837}"/>
              </a:ext>
            </a:extLst>
          </p:cNvPr>
          <p:cNvGrpSpPr>
            <a:grpSpLocks/>
          </p:cNvGrpSpPr>
          <p:nvPr/>
        </p:nvGrpSpPr>
        <p:grpSpPr>
          <a:xfrm>
            <a:off x="691031" y="18606051"/>
            <a:ext cx="15194093" cy="5590994"/>
            <a:chOff x="0" y="0"/>
            <a:chExt cx="6785609" cy="1410538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D730DE8D-FF26-AA3A-BAB3-5186F29D933F}"/>
                </a:ext>
              </a:extLst>
            </p:cNvPr>
            <p:cNvSpPr/>
            <p:nvPr/>
          </p:nvSpPr>
          <p:spPr>
            <a:xfrm>
              <a:off x="0" y="0"/>
              <a:ext cx="6785609" cy="466725"/>
            </a:xfrm>
            <a:custGeom>
              <a:avLst/>
              <a:gdLst/>
              <a:ahLst/>
              <a:cxnLst/>
              <a:rect l="l" t="t" r="r" b="b"/>
              <a:pathLst>
                <a:path w="6785609" h="466725">
                  <a:moveTo>
                    <a:pt x="6785088" y="0"/>
                  </a:moveTo>
                  <a:lnTo>
                    <a:pt x="0" y="0"/>
                  </a:lnTo>
                  <a:lnTo>
                    <a:pt x="0" y="466323"/>
                  </a:lnTo>
                  <a:lnTo>
                    <a:pt x="6785088" y="466323"/>
                  </a:lnTo>
                  <a:lnTo>
                    <a:pt x="6785088" y="0"/>
                  </a:lnTo>
                  <a:close/>
                </a:path>
              </a:pathLst>
            </a:custGeom>
            <a:solidFill>
              <a:srgbClr val="FFF4F2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 sz="4000" noProof="0" dirty="0"/>
            </a:p>
          </p:txBody>
        </p:sp>
        <p:sp>
          <p:nvSpPr>
            <p:cNvPr id="20" name="Graphic 13">
              <a:extLst>
                <a:ext uri="{FF2B5EF4-FFF2-40B4-BE49-F238E27FC236}">
                  <a16:creationId xmlns:a16="http://schemas.microsoft.com/office/drawing/2014/main" id="{EA037946-787E-14B3-F1FE-B4065E98CD8E}"/>
                </a:ext>
              </a:extLst>
            </p:cNvPr>
            <p:cNvSpPr/>
            <p:nvPr/>
          </p:nvSpPr>
          <p:spPr>
            <a:xfrm>
              <a:off x="0" y="318260"/>
              <a:ext cx="6785609" cy="1270"/>
            </a:xfrm>
            <a:custGeom>
              <a:avLst/>
              <a:gdLst/>
              <a:ahLst/>
              <a:cxnLst/>
              <a:rect l="l" t="t" r="r" b="b"/>
              <a:pathLst>
                <a:path w="6785609">
                  <a:moveTo>
                    <a:pt x="0" y="0"/>
                  </a:moveTo>
                  <a:lnTo>
                    <a:pt x="6785088" y="0"/>
                  </a:lnTo>
                </a:path>
              </a:pathLst>
            </a:custGeom>
            <a:ln w="4604">
              <a:solidFill>
                <a:srgbClr val="000000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 sz="4000" noProof="0" dirty="0"/>
            </a:p>
          </p:txBody>
        </p:sp>
        <p:sp>
          <p:nvSpPr>
            <p:cNvPr id="21" name="Textbox 14">
              <a:extLst>
                <a:ext uri="{FF2B5EF4-FFF2-40B4-BE49-F238E27FC236}">
                  <a16:creationId xmlns:a16="http://schemas.microsoft.com/office/drawing/2014/main" id="{5497B46A-6AD9-939D-6B7F-9DC676B8AF5A}"/>
                </a:ext>
              </a:extLst>
            </p:cNvPr>
            <p:cNvSpPr txBox="1"/>
            <p:nvPr/>
          </p:nvSpPr>
          <p:spPr>
            <a:xfrm>
              <a:off x="0" y="318260"/>
              <a:ext cx="6785609" cy="1092278"/>
            </a:xfrm>
            <a:prstGeom prst="rect">
              <a:avLst/>
            </a:prstGeom>
            <a:solidFill>
              <a:srgbClr val="FFF4F2"/>
            </a:solidFill>
          </p:spPr>
          <p:txBody>
            <a:bodyPr wrap="square" lIns="0" tIns="0" rIns="0" bIns="0" rtlCol="0">
              <a:noAutofit/>
            </a:bodyPr>
            <a:lstStyle/>
            <a:p>
              <a:pPr marL="643890" indent="-571500" algn="just">
                <a:spcBef>
                  <a:spcPts val="570"/>
                </a:spcBef>
                <a:buFont typeface="Arial" panose="020B0604020202020204" pitchFamily="34" charset="0"/>
                <a:buChar char="•"/>
              </a:pPr>
              <a:r>
                <a:rPr lang="es-MX" sz="3000" spc="-10" noProof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Texto</a:t>
              </a:r>
            </a:p>
            <a:p>
              <a:pPr marL="643890" indent="-571500" algn="just">
                <a:spcBef>
                  <a:spcPts val="570"/>
                </a:spcBef>
                <a:buFont typeface="Arial" panose="020B0604020202020204" pitchFamily="34" charset="0"/>
                <a:buChar char="•"/>
              </a:pPr>
              <a:r>
                <a:rPr lang="es-MX" sz="3000" spc="-10" noProof="0" dirty="0">
                  <a:solidFill>
                    <a:srgbClr val="000000"/>
                  </a:solidFill>
                  <a:latin typeface="Tahoma" panose="020B060403050404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Texto</a:t>
              </a:r>
              <a:endParaRPr lang="es-MX" sz="3000" noProof="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22" name="Textbox 15">
              <a:extLst>
                <a:ext uri="{FF2B5EF4-FFF2-40B4-BE49-F238E27FC236}">
                  <a16:creationId xmlns:a16="http://schemas.microsoft.com/office/drawing/2014/main" id="{BC6C68C9-03CB-2E31-1729-990DCFE4770C}"/>
                </a:ext>
              </a:extLst>
            </p:cNvPr>
            <p:cNvSpPr txBox="1"/>
            <p:nvPr/>
          </p:nvSpPr>
          <p:spPr>
            <a:xfrm>
              <a:off x="0" y="71870"/>
              <a:ext cx="6785609" cy="171973"/>
            </a:xfrm>
            <a:prstGeom prst="rect">
              <a:avLst/>
            </a:prstGeom>
            <a:solidFill>
              <a:srgbClr val="FFF4F2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>
                <a:spcBef>
                  <a:spcPts val="230"/>
                </a:spcBef>
                <a:buNone/>
              </a:pPr>
              <a:r>
                <a:rPr lang="es-MX" sz="4000" noProof="0" dirty="0">
                  <a:solidFill>
                    <a:srgbClr val="10263A"/>
                  </a:solidFill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OBJETIVOS DE LA INVESTIGACIÓN</a:t>
              </a:r>
              <a:endParaRPr lang="es-MX" sz="4000" noProof="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760D17C-4EF2-2CF1-8707-318ACF93BFCB}"/>
              </a:ext>
            </a:extLst>
          </p:cNvPr>
          <p:cNvGrpSpPr/>
          <p:nvPr/>
        </p:nvGrpSpPr>
        <p:grpSpPr>
          <a:xfrm>
            <a:off x="691031" y="4644118"/>
            <a:ext cx="15194093" cy="13961933"/>
            <a:chOff x="1023543" y="4644118"/>
            <a:chExt cx="14521257" cy="1396193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6E41A2A-6F66-4FC6-5907-6E0D90D0707E}"/>
                </a:ext>
              </a:extLst>
            </p:cNvPr>
            <p:cNvGrpSpPr>
              <a:grpSpLocks/>
            </p:cNvGrpSpPr>
            <p:nvPr/>
          </p:nvGrpSpPr>
          <p:grpSpPr>
            <a:xfrm>
              <a:off x="1023543" y="4644118"/>
              <a:ext cx="14521257" cy="13961933"/>
              <a:chOff x="0" y="1"/>
              <a:chExt cx="6785609" cy="2190538"/>
            </a:xfrm>
          </p:grpSpPr>
          <p:sp>
            <p:nvSpPr>
              <p:cNvPr id="5" name="Graphic 42">
                <a:extLst>
                  <a:ext uri="{FF2B5EF4-FFF2-40B4-BE49-F238E27FC236}">
                    <a16:creationId xmlns:a16="http://schemas.microsoft.com/office/drawing/2014/main" id="{A84D4A97-1CB4-2A41-2A57-075CB7326FD8}"/>
                  </a:ext>
                </a:extLst>
              </p:cNvPr>
              <p:cNvSpPr/>
              <p:nvPr/>
            </p:nvSpPr>
            <p:spPr>
              <a:xfrm>
                <a:off x="0" y="1"/>
                <a:ext cx="6785609" cy="166690"/>
              </a:xfrm>
              <a:custGeom>
                <a:avLst/>
                <a:gdLst/>
                <a:ahLst/>
                <a:cxnLst/>
                <a:rect l="l" t="t" r="r" b="b"/>
                <a:pathLst>
                  <a:path w="6785609" h="436245">
                    <a:moveTo>
                      <a:pt x="0" y="435773"/>
                    </a:moveTo>
                    <a:lnTo>
                      <a:pt x="6785088" y="435773"/>
                    </a:lnTo>
                    <a:lnTo>
                      <a:pt x="6785088" y="0"/>
                    </a:lnTo>
                    <a:lnTo>
                      <a:pt x="0" y="0"/>
                    </a:lnTo>
                    <a:lnTo>
                      <a:pt x="0" y="435773"/>
                    </a:lnTo>
                    <a:close/>
                  </a:path>
                </a:pathLst>
              </a:custGeom>
              <a:solidFill>
                <a:srgbClr val="616A91"/>
              </a:solidFill>
            </p:spPr>
            <p:txBody>
              <a:bodyPr wrap="square" lIns="0" tIns="0" rIns="0" bIns="0" rtlCol="0">
                <a:prstTxWarp prst="textNoShape">
                  <a:avLst/>
                </a:prstTxWarp>
                <a:noAutofit/>
              </a:bodyPr>
              <a:lstStyle/>
              <a:p>
                <a:endParaRPr lang="es-MX" noProof="0" dirty="0"/>
              </a:p>
            </p:txBody>
          </p:sp>
          <p:sp>
            <p:nvSpPr>
              <p:cNvPr id="6" name="Graphic 43">
                <a:extLst>
                  <a:ext uri="{FF2B5EF4-FFF2-40B4-BE49-F238E27FC236}">
                    <a16:creationId xmlns:a16="http://schemas.microsoft.com/office/drawing/2014/main" id="{BE740D96-6347-EBE6-5C26-26C529011089}"/>
                  </a:ext>
                </a:extLst>
              </p:cNvPr>
              <p:cNvSpPr/>
              <p:nvPr/>
            </p:nvSpPr>
            <p:spPr>
              <a:xfrm>
                <a:off x="0" y="318260"/>
                <a:ext cx="6785609" cy="1270"/>
              </a:xfrm>
              <a:custGeom>
                <a:avLst/>
                <a:gdLst/>
                <a:ahLst/>
                <a:cxnLst/>
                <a:rect l="l" t="t" r="r" b="b"/>
                <a:pathLst>
                  <a:path w="6785609">
                    <a:moveTo>
                      <a:pt x="0" y="0"/>
                    </a:moveTo>
                    <a:lnTo>
                      <a:pt x="6785088" y="0"/>
                    </a:lnTo>
                  </a:path>
                </a:pathLst>
              </a:custGeom>
              <a:ln w="4604">
                <a:solidFill>
                  <a:srgbClr val="000000"/>
                </a:solidFill>
                <a:prstDash val="solid"/>
              </a:ln>
            </p:spPr>
            <p:txBody>
              <a:bodyPr wrap="square" lIns="0" tIns="0" rIns="0" bIns="0" rtlCol="0">
                <a:prstTxWarp prst="textNoShape">
                  <a:avLst/>
                </a:prstTxWarp>
                <a:noAutofit/>
              </a:bodyPr>
              <a:lstStyle/>
              <a:p>
                <a:endParaRPr lang="es-MX" noProof="0" dirty="0"/>
              </a:p>
            </p:txBody>
          </p:sp>
          <p:sp>
            <p:nvSpPr>
              <p:cNvPr id="7" name="Textbox 44">
                <a:extLst>
                  <a:ext uri="{FF2B5EF4-FFF2-40B4-BE49-F238E27FC236}">
                    <a16:creationId xmlns:a16="http://schemas.microsoft.com/office/drawing/2014/main" id="{7B9ADB8F-9519-D5C8-63CE-239706E0A0D3}"/>
                  </a:ext>
                </a:extLst>
              </p:cNvPr>
              <p:cNvSpPr txBox="1"/>
              <p:nvPr/>
            </p:nvSpPr>
            <p:spPr>
              <a:xfrm>
                <a:off x="0" y="164970"/>
                <a:ext cx="6785609" cy="2025569"/>
              </a:xfrm>
              <a:prstGeom prst="rect">
                <a:avLst/>
              </a:prstGeom>
              <a:solidFill>
                <a:srgbClr val="E7EAF0"/>
              </a:solidFill>
            </p:spPr>
            <p:txBody>
              <a:bodyPr wrap="square" lIns="0" tIns="0" rIns="0" bIns="0" rtlCol="0">
                <a:noAutofit/>
              </a:bodyPr>
              <a:lstStyle/>
              <a:p>
                <a:pPr algn="just">
                  <a:lnSpc>
                    <a:spcPts val="1400"/>
                  </a:lnSpc>
                  <a:buNone/>
                </a:pPr>
                <a:r>
                  <a:rPr lang="es-MX" sz="1150" noProof="0" dirty="0">
                    <a:solidFill>
                      <a:srgbClr val="000000"/>
                    </a:solidFill>
                    <a:effectLst/>
                    <a:latin typeface="Tahoma" panose="020B0604030504040204" pitchFamily="34" charset="0"/>
                    <a:ea typeface="Arial Black" panose="020B0A04020102020204" pitchFamily="34" charset="0"/>
                    <a:cs typeface="Arial Black" panose="020B0A04020102020204" pitchFamily="34" charset="0"/>
                  </a:rPr>
                  <a:t> </a:t>
                </a:r>
                <a:endParaRPr lang="es-MX" sz="1100" noProof="0" dirty="0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endParaRPr>
              </a:p>
            </p:txBody>
          </p:sp>
          <p:sp>
            <p:nvSpPr>
              <p:cNvPr id="8" name="Textbox 45">
                <a:extLst>
                  <a:ext uri="{FF2B5EF4-FFF2-40B4-BE49-F238E27FC236}">
                    <a16:creationId xmlns:a16="http://schemas.microsoft.com/office/drawing/2014/main" id="{2E8B3776-FEC7-2677-4BEC-BEA01D932839}"/>
                  </a:ext>
                </a:extLst>
              </p:cNvPr>
              <p:cNvSpPr txBox="1"/>
              <p:nvPr/>
            </p:nvSpPr>
            <p:spPr>
              <a:xfrm>
                <a:off x="0" y="1"/>
                <a:ext cx="6785609" cy="166690"/>
              </a:xfrm>
              <a:prstGeom prst="rect">
                <a:avLst/>
              </a:prstGeom>
              <a:solidFill>
                <a:srgbClr val="616A91"/>
              </a:solidFill>
            </p:spPr>
            <p:txBody>
              <a:bodyPr wrap="square" lIns="0" tIns="0" rIns="0" bIns="0" rtlCol="0">
                <a:noAutofit/>
              </a:bodyPr>
              <a:lstStyle/>
              <a:p>
                <a:pPr algn="ctr">
                  <a:spcBef>
                    <a:spcPts val="230"/>
                  </a:spcBef>
                  <a:buNone/>
                </a:pPr>
                <a:r>
                  <a:rPr lang="es-MX" sz="4000" spc="-10" noProof="0" dirty="0">
                    <a:solidFill>
                      <a:srgbClr val="FFFFFF"/>
                    </a:solidFill>
                    <a:effectLst/>
                    <a:latin typeface="Arial Black" panose="020B0A04020102020204" pitchFamily="34" charset="0"/>
                    <a:ea typeface="Arial Black" panose="020B0A04020102020204" pitchFamily="34" charset="0"/>
                    <a:cs typeface="Arial Black" panose="020B0A04020102020204" pitchFamily="34" charset="0"/>
                  </a:rPr>
                  <a:t>INTRODUCCIÓN</a:t>
                </a:r>
                <a:endParaRPr lang="es-MX" sz="3600" noProof="0" dirty="0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endParaRPr>
              </a:p>
            </p:txBody>
          </p:sp>
        </p:grpSp>
        <p:sp>
          <p:nvSpPr>
            <p:cNvPr id="25" name="Textbox 14">
              <a:extLst>
                <a:ext uri="{FF2B5EF4-FFF2-40B4-BE49-F238E27FC236}">
                  <a16:creationId xmlns:a16="http://schemas.microsoft.com/office/drawing/2014/main" id="{DF1F1D41-D9B8-2A8D-31F6-2B20963774A7}"/>
                </a:ext>
              </a:extLst>
            </p:cNvPr>
            <p:cNvSpPr txBox="1"/>
            <p:nvPr/>
          </p:nvSpPr>
          <p:spPr>
            <a:xfrm>
              <a:off x="1351722" y="5978637"/>
              <a:ext cx="13835269" cy="120574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72390" algn="just">
                <a:spcBef>
                  <a:spcPts val="570"/>
                </a:spcBef>
              </a:pPr>
              <a:r>
                <a:rPr lang="es-MX" sz="3000" spc="-10" noProof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Texto</a:t>
              </a:r>
              <a:endParaRPr lang="es-MX" sz="3000" noProof="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B9C5816-850F-04EC-B550-57FC7FEEC078}"/>
              </a:ext>
            </a:extLst>
          </p:cNvPr>
          <p:cNvGrpSpPr>
            <a:grpSpLocks/>
          </p:cNvGrpSpPr>
          <p:nvPr/>
        </p:nvGrpSpPr>
        <p:grpSpPr>
          <a:xfrm>
            <a:off x="691031" y="24197308"/>
            <a:ext cx="15176101" cy="18063875"/>
            <a:chOff x="0" y="0"/>
            <a:chExt cx="6785609" cy="1850389"/>
          </a:xfrm>
        </p:grpSpPr>
        <p:sp>
          <p:nvSpPr>
            <p:cNvPr id="28" name="Graphic 22">
              <a:extLst>
                <a:ext uri="{FF2B5EF4-FFF2-40B4-BE49-F238E27FC236}">
                  <a16:creationId xmlns:a16="http://schemas.microsoft.com/office/drawing/2014/main" id="{93DBB16C-0C76-9456-0CD5-733CF6946AA2}"/>
                </a:ext>
              </a:extLst>
            </p:cNvPr>
            <p:cNvSpPr/>
            <p:nvPr/>
          </p:nvSpPr>
          <p:spPr>
            <a:xfrm>
              <a:off x="0" y="0"/>
              <a:ext cx="6785609" cy="319497"/>
            </a:xfrm>
            <a:custGeom>
              <a:avLst/>
              <a:gdLst/>
              <a:ahLst/>
              <a:cxnLst/>
              <a:rect l="l" t="t" r="r" b="b"/>
              <a:pathLst>
                <a:path w="6785609" h="436245">
                  <a:moveTo>
                    <a:pt x="0" y="435767"/>
                  </a:moveTo>
                  <a:lnTo>
                    <a:pt x="6785088" y="435767"/>
                  </a:lnTo>
                  <a:lnTo>
                    <a:pt x="6785088" y="0"/>
                  </a:lnTo>
                  <a:lnTo>
                    <a:pt x="0" y="0"/>
                  </a:lnTo>
                  <a:lnTo>
                    <a:pt x="0" y="435767"/>
                  </a:lnTo>
                  <a:close/>
                </a:path>
              </a:pathLst>
            </a:custGeom>
            <a:solidFill>
              <a:srgbClr val="616A91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 noProof="0" dirty="0"/>
            </a:p>
          </p:txBody>
        </p:sp>
        <p:sp>
          <p:nvSpPr>
            <p:cNvPr id="29" name="Graphic 23">
              <a:extLst>
                <a:ext uri="{FF2B5EF4-FFF2-40B4-BE49-F238E27FC236}">
                  <a16:creationId xmlns:a16="http://schemas.microsoft.com/office/drawing/2014/main" id="{92066844-910F-637A-C8E3-8854192768B0}"/>
                </a:ext>
              </a:extLst>
            </p:cNvPr>
            <p:cNvSpPr/>
            <p:nvPr/>
          </p:nvSpPr>
          <p:spPr>
            <a:xfrm>
              <a:off x="0" y="318254"/>
              <a:ext cx="6785609" cy="1270"/>
            </a:xfrm>
            <a:custGeom>
              <a:avLst/>
              <a:gdLst/>
              <a:ahLst/>
              <a:cxnLst/>
              <a:rect l="l" t="t" r="r" b="b"/>
              <a:pathLst>
                <a:path w="6785609">
                  <a:moveTo>
                    <a:pt x="0" y="0"/>
                  </a:moveTo>
                  <a:lnTo>
                    <a:pt x="6785088" y="0"/>
                  </a:lnTo>
                </a:path>
              </a:pathLst>
            </a:custGeom>
            <a:ln w="4604">
              <a:solidFill>
                <a:srgbClr val="000000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 noProof="0" dirty="0"/>
            </a:p>
          </p:txBody>
        </p:sp>
        <p:sp>
          <p:nvSpPr>
            <p:cNvPr id="30" name="Textbox 24">
              <a:extLst>
                <a:ext uri="{FF2B5EF4-FFF2-40B4-BE49-F238E27FC236}">
                  <a16:creationId xmlns:a16="http://schemas.microsoft.com/office/drawing/2014/main" id="{D791EEA4-8D17-6D39-6E4E-23E226FC37A4}"/>
                </a:ext>
              </a:extLst>
            </p:cNvPr>
            <p:cNvSpPr txBox="1"/>
            <p:nvPr/>
          </p:nvSpPr>
          <p:spPr>
            <a:xfrm>
              <a:off x="0" y="78075"/>
              <a:ext cx="6785609" cy="1772314"/>
            </a:xfrm>
            <a:prstGeom prst="rect">
              <a:avLst/>
            </a:prstGeom>
            <a:solidFill>
              <a:srgbClr val="E7EAF0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just">
                <a:lnSpc>
                  <a:spcPts val="1400"/>
                </a:lnSpc>
                <a:spcBef>
                  <a:spcPts val="370"/>
                </a:spcBef>
                <a:buNone/>
              </a:pPr>
              <a:endParaRPr lang="es-MX" sz="1100" noProof="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31" name="Textbox 25">
              <a:extLst>
                <a:ext uri="{FF2B5EF4-FFF2-40B4-BE49-F238E27FC236}">
                  <a16:creationId xmlns:a16="http://schemas.microsoft.com/office/drawing/2014/main" id="{FECEF998-FE6C-B1B8-557E-812C2E2D3203}"/>
                </a:ext>
              </a:extLst>
            </p:cNvPr>
            <p:cNvSpPr txBox="1"/>
            <p:nvPr/>
          </p:nvSpPr>
          <p:spPr>
            <a:xfrm>
              <a:off x="0" y="0"/>
              <a:ext cx="6785609" cy="78075"/>
            </a:xfrm>
            <a:prstGeom prst="rect">
              <a:avLst/>
            </a:prstGeom>
            <a:solidFill>
              <a:srgbClr val="616A91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>
                <a:spcBef>
                  <a:spcPts val="230"/>
                </a:spcBef>
                <a:buNone/>
              </a:pPr>
              <a:r>
                <a:rPr lang="es-MX" sz="4000" spc="-10" noProof="0" dirty="0">
                  <a:solidFill>
                    <a:srgbClr val="FFFFFF"/>
                  </a:solidFill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METODOLOGÍA</a:t>
              </a:r>
              <a:endParaRPr lang="es-MX" sz="4000" noProof="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3E9141D-8EE8-299D-E10F-076B7B5068F1}"/>
              </a:ext>
            </a:extLst>
          </p:cNvPr>
          <p:cNvGrpSpPr/>
          <p:nvPr/>
        </p:nvGrpSpPr>
        <p:grpSpPr>
          <a:xfrm>
            <a:off x="16854490" y="4638664"/>
            <a:ext cx="14853767" cy="20375066"/>
            <a:chOff x="16854490" y="4638665"/>
            <a:chExt cx="14379523" cy="11902401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3171210-BC7D-2B41-23DB-7901B021AF3D}"/>
                </a:ext>
              </a:extLst>
            </p:cNvPr>
            <p:cNvGrpSpPr>
              <a:grpSpLocks/>
            </p:cNvGrpSpPr>
            <p:nvPr/>
          </p:nvGrpSpPr>
          <p:grpSpPr>
            <a:xfrm>
              <a:off x="16854490" y="4638665"/>
              <a:ext cx="14379523" cy="11902401"/>
              <a:chOff x="0" y="0"/>
              <a:chExt cx="6785609" cy="5318286"/>
            </a:xfrm>
          </p:grpSpPr>
          <p:sp>
            <p:nvSpPr>
              <p:cNvPr id="33" name="Graphic 47">
                <a:extLst>
                  <a:ext uri="{FF2B5EF4-FFF2-40B4-BE49-F238E27FC236}">
                    <a16:creationId xmlns:a16="http://schemas.microsoft.com/office/drawing/2014/main" id="{B5E6154C-E4F8-2305-59AC-C11F683ADDA6}"/>
                  </a:ext>
                </a:extLst>
              </p:cNvPr>
              <p:cNvSpPr/>
              <p:nvPr/>
            </p:nvSpPr>
            <p:spPr>
              <a:xfrm>
                <a:off x="0" y="0"/>
                <a:ext cx="6785609" cy="351990"/>
              </a:xfrm>
              <a:custGeom>
                <a:avLst/>
                <a:gdLst/>
                <a:ahLst/>
                <a:cxnLst/>
                <a:rect l="l" t="t" r="r" b="b"/>
                <a:pathLst>
                  <a:path w="6785609" h="436245">
                    <a:moveTo>
                      <a:pt x="0" y="435773"/>
                    </a:moveTo>
                    <a:lnTo>
                      <a:pt x="6785088" y="435773"/>
                    </a:lnTo>
                    <a:lnTo>
                      <a:pt x="6785088" y="0"/>
                    </a:lnTo>
                    <a:lnTo>
                      <a:pt x="0" y="0"/>
                    </a:lnTo>
                    <a:lnTo>
                      <a:pt x="0" y="435773"/>
                    </a:lnTo>
                    <a:close/>
                  </a:path>
                </a:pathLst>
              </a:custGeom>
              <a:solidFill>
                <a:srgbClr val="616A91"/>
              </a:solidFill>
            </p:spPr>
            <p:txBody>
              <a:bodyPr wrap="square" lIns="0" tIns="0" rIns="0" bIns="0" rtlCol="0">
                <a:prstTxWarp prst="textNoShape">
                  <a:avLst/>
                </a:prstTxWarp>
                <a:noAutofit/>
              </a:bodyPr>
              <a:lstStyle/>
              <a:p>
                <a:endParaRPr lang="es-MX" noProof="0" dirty="0"/>
              </a:p>
            </p:txBody>
          </p:sp>
          <p:sp>
            <p:nvSpPr>
              <p:cNvPr id="35" name="Graphic 49">
                <a:extLst>
                  <a:ext uri="{FF2B5EF4-FFF2-40B4-BE49-F238E27FC236}">
                    <a16:creationId xmlns:a16="http://schemas.microsoft.com/office/drawing/2014/main" id="{75D3781F-DFD7-7312-FB1F-86AE8526BAE4}"/>
                  </a:ext>
                </a:extLst>
              </p:cNvPr>
              <p:cNvSpPr/>
              <p:nvPr/>
            </p:nvSpPr>
            <p:spPr>
              <a:xfrm>
                <a:off x="0" y="351990"/>
                <a:ext cx="6785609" cy="4966296"/>
              </a:xfrm>
              <a:custGeom>
                <a:avLst/>
                <a:gdLst/>
                <a:ahLst/>
                <a:cxnLst/>
                <a:rect l="l" t="t" r="r" b="b"/>
                <a:pathLst>
                  <a:path w="6785609" h="4882515">
                    <a:moveTo>
                      <a:pt x="6785088" y="0"/>
                    </a:moveTo>
                    <a:lnTo>
                      <a:pt x="0" y="0"/>
                    </a:lnTo>
                    <a:lnTo>
                      <a:pt x="0" y="4882313"/>
                    </a:lnTo>
                    <a:lnTo>
                      <a:pt x="6785088" y="4882313"/>
                    </a:lnTo>
                    <a:lnTo>
                      <a:pt x="6785088" y="0"/>
                    </a:lnTo>
                    <a:close/>
                  </a:path>
                </a:pathLst>
              </a:custGeom>
              <a:solidFill>
                <a:srgbClr val="E7EAF0"/>
              </a:solidFill>
            </p:spPr>
            <p:txBody>
              <a:bodyPr wrap="square" lIns="0" tIns="0" rIns="0" bIns="0" rtlCol="0">
                <a:prstTxWarp prst="textNoShape">
                  <a:avLst/>
                </a:prstTxWarp>
                <a:noAutofit/>
              </a:bodyPr>
              <a:lstStyle/>
              <a:p>
                <a:endParaRPr lang="es-MX" noProof="0" dirty="0"/>
              </a:p>
            </p:txBody>
          </p:sp>
          <p:sp>
            <p:nvSpPr>
              <p:cNvPr id="36" name="Textbox 51">
                <a:extLst>
                  <a:ext uri="{FF2B5EF4-FFF2-40B4-BE49-F238E27FC236}">
                    <a16:creationId xmlns:a16="http://schemas.microsoft.com/office/drawing/2014/main" id="{07C4EF7A-4B3B-EC2C-8C72-8E85727B6F38}"/>
                  </a:ext>
                </a:extLst>
              </p:cNvPr>
              <p:cNvSpPr txBox="1"/>
              <p:nvPr/>
            </p:nvSpPr>
            <p:spPr>
              <a:xfrm>
                <a:off x="187432" y="4738904"/>
                <a:ext cx="1510249" cy="265281"/>
              </a:xfrm>
              <a:prstGeom prst="rect">
                <a:avLst/>
              </a:prstGeom>
            </p:spPr>
            <p:txBody>
              <a:bodyPr wrap="square" lIns="0" tIns="0" rIns="0" bIns="0" rtlCol="0">
                <a:noAutofit/>
              </a:bodyPr>
              <a:lstStyle/>
              <a:p>
                <a:pPr algn="ctr">
                  <a:buNone/>
                </a:pPr>
                <a:r>
                  <a:rPr lang="es-MX" sz="3000" spc="-10" noProof="0" dirty="0">
                    <a:effectLst/>
                    <a:latin typeface="Tahoma" panose="020B0604030504040204" pitchFamily="34" charset="0"/>
                    <a:ea typeface="Arial Black" panose="020B0A04020102020204" pitchFamily="34" charset="0"/>
                    <a:cs typeface="Arial Black" panose="020B0A04020102020204" pitchFamily="34" charset="0"/>
                  </a:rPr>
                  <a:t>Figura 1. </a:t>
                </a:r>
                <a:r>
                  <a:rPr lang="es-MX" sz="3000" spc="-10" noProof="0" dirty="0">
                    <a:latin typeface="Tahoma" panose="020B0604030504040204" pitchFamily="34" charset="0"/>
                    <a:ea typeface="Arial Black" panose="020B0A04020102020204" pitchFamily="34" charset="0"/>
                    <a:cs typeface="Arial Black" panose="020B0A04020102020204" pitchFamily="34" charset="0"/>
                  </a:rPr>
                  <a:t>Texto.</a:t>
                </a:r>
                <a:endParaRPr lang="es-MX" sz="3000" noProof="0" dirty="0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endParaRPr>
              </a:p>
            </p:txBody>
          </p:sp>
          <p:sp>
            <p:nvSpPr>
              <p:cNvPr id="38" name="Textbox 53">
                <a:extLst>
                  <a:ext uri="{FF2B5EF4-FFF2-40B4-BE49-F238E27FC236}">
                    <a16:creationId xmlns:a16="http://schemas.microsoft.com/office/drawing/2014/main" id="{B3BE612E-8BBD-6111-9094-080E9C0BE93F}"/>
                  </a:ext>
                </a:extLst>
              </p:cNvPr>
              <p:cNvSpPr txBox="1"/>
              <p:nvPr/>
            </p:nvSpPr>
            <p:spPr>
              <a:xfrm>
                <a:off x="0" y="0"/>
                <a:ext cx="6785609" cy="316230"/>
              </a:xfrm>
              <a:prstGeom prst="rect">
                <a:avLst/>
              </a:prstGeom>
              <a:solidFill>
                <a:srgbClr val="616A91"/>
              </a:solidFill>
            </p:spPr>
            <p:txBody>
              <a:bodyPr wrap="square" lIns="0" tIns="0" rIns="0" bIns="0" rtlCol="0">
                <a:noAutofit/>
              </a:bodyPr>
              <a:lstStyle/>
              <a:p>
                <a:pPr algn="ctr">
                  <a:spcBef>
                    <a:spcPts val="230"/>
                  </a:spcBef>
                  <a:buNone/>
                </a:pPr>
                <a:r>
                  <a:rPr lang="es-MX" sz="4000" spc="-10" noProof="0" dirty="0">
                    <a:solidFill>
                      <a:srgbClr val="FFFFFF"/>
                    </a:solidFill>
                    <a:effectLst/>
                    <a:latin typeface="Arial Black" panose="020B0A04020102020204" pitchFamily="34" charset="0"/>
                    <a:ea typeface="Arial Black" panose="020B0A04020102020204" pitchFamily="34" charset="0"/>
                    <a:cs typeface="Arial Black" panose="020B0A04020102020204" pitchFamily="34" charset="0"/>
                  </a:rPr>
                  <a:t>RESULTADOS Y DISCUSIÓN</a:t>
                </a:r>
                <a:endParaRPr lang="es-MX" sz="4000" noProof="0" dirty="0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endParaRPr>
              </a:p>
            </p:txBody>
          </p:sp>
        </p:grpSp>
        <p:sp>
          <p:nvSpPr>
            <p:cNvPr id="39" name="Textbox 51">
              <a:extLst>
                <a:ext uri="{FF2B5EF4-FFF2-40B4-BE49-F238E27FC236}">
                  <a16:creationId xmlns:a16="http://schemas.microsoft.com/office/drawing/2014/main" id="{FE883F74-DECB-9FB4-4EC2-6A6BFD7A487A}"/>
                </a:ext>
              </a:extLst>
            </p:cNvPr>
            <p:cNvSpPr txBox="1"/>
            <p:nvPr/>
          </p:nvSpPr>
          <p:spPr>
            <a:xfrm>
              <a:off x="27095196" y="15244401"/>
              <a:ext cx="3200400" cy="593703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algn="ctr">
                <a:buNone/>
              </a:pPr>
              <a:r>
                <a:rPr lang="es-MX" sz="3000" spc="-10" noProof="0" dirty="0">
                  <a:effectLst/>
                  <a:latin typeface="Tahoma" panose="020B060403050404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Figura 1. </a:t>
              </a:r>
              <a:r>
                <a:rPr lang="es-MX" sz="3000" spc="-10" noProof="0" dirty="0">
                  <a:latin typeface="Tahoma" panose="020B060403050404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Texto.</a:t>
              </a:r>
              <a:endParaRPr lang="es-MX" sz="3000" noProof="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40" name="Textbox 51">
              <a:extLst>
                <a:ext uri="{FF2B5EF4-FFF2-40B4-BE49-F238E27FC236}">
                  <a16:creationId xmlns:a16="http://schemas.microsoft.com/office/drawing/2014/main" id="{F5572723-5FBF-2C80-4F98-40F8FD2E16B5}"/>
                </a:ext>
              </a:extLst>
            </p:cNvPr>
            <p:cNvSpPr txBox="1"/>
            <p:nvPr/>
          </p:nvSpPr>
          <p:spPr>
            <a:xfrm>
              <a:off x="22173438" y="15244401"/>
              <a:ext cx="3200400" cy="593703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algn="ctr">
                <a:buNone/>
              </a:pPr>
              <a:r>
                <a:rPr lang="es-MX" sz="3000" spc="-10" noProof="0" dirty="0">
                  <a:effectLst/>
                  <a:latin typeface="Tahoma" panose="020B060403050404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Figura 1. </a:t>
              </a:r>
              <a:r>
                <a:rPr lang="es-MX" sz="3000" spc="-10" noProof="0" dirty="0">
                  <a:latin typeface="Tahoma" panose="020B060403050404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Texto.</a:t>
              </a:r>
              <a:endParaRPr lang="es-MX" sz="3000" noProof="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DD02606-F4FB-2BF5-FB03-771C588E1CA8}"/>
              </a:ext>
            </a:extLst>
          </p:cNvPr>
          <p:cNvGrpSpPr/>
          <p:nvPr/>
        </p:nvGrpSpPr>
        <p:grpSpPr>
          <a:xfrm>
            <a:off x="16854490" y="24981162"/>
            <a:ext cx="14853767" cy="4347876"/>
            <a:chOff x="16854490" y="16652832"/>
            <a:chExt cx="14379523" cy="6385130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1ACD75F3-53E7-63A0-9C67-538B3E750F17}"/>
                </a:ext>
              </a:extLst>
            </p:cNvPr>
            <p:cNvGrpSpPr>
              <a:grpSpLocks/>
            </p:cNvGrpSpPr>
            <p:nvPr/>
          </p:nvGrpSpPr>
          <p:grpSpPr>
            <a:xfrm>
              <a:off x="16854490" y="16652832"/>
              <a:ext cx="14379523" cy="6385130"/>
              <a:chOff x="0" y="0"/>
              <a:chExt cx="6785609" cy="1070462"/>
            </a:xfrm>
          </p:grpSpPr>
          <p:sp>
            <p:nvSpPr>
              <p:cNvPr id="43" name="Graphic 27">
                <a:extLst>
                  <a:ext uri="{FF2B5EF4-FFF2-40B4-BE49-F238E27FC236}">
                    <a16:creationId xmlns:a16="http://schemas.microsoft.com/office/drawing/2014/main" id="{462E9267-5E60-BFC6-78B0-68540E7CC1DB}"/>
                  </a:ext>
                </a:extLst>
              </p:cNvPr>
              <p:cNvSpPr/>
              <p:nvPr/>
            </p:nvSpPr>
            <p:spPr>
              <a:xfrm>
                <a:off x="0" y="0"/>
                <a:ext cx="6785609" cy="128418"/>
              </a:xfrm>
              <a:custGeom>
                <a:avLst/>
                <a:gdLst/>
                <a:ahLst/>
                <a:cxnLst/>
                <a:rect l="l" t="t" r="r" b="b"/>
                <a:pathLst>
                  <a:path w="6785609" h="436245">
                    <a:moveTo>
                      <a:pt x="0" y="435773"/>
                    </a:moveTo>
                    <a:lnTo>
                      <a:pt x="6785088" y="435773"/>
                    </a:lnTo>
                    <a:lnTo>
                      <a:pt x="6785088" y="0"/>
                    </a:lnTo>
                    <a:lnTo>
                      <a:pt x="0" y="0"/>
                    </a:lnTo>
                    <a:lnTo>
                      <a:pt x="0" y="435773"/>
                    </a:lnTo>
                    <a:close/>
                  </a:path>
                </a:pathLst>
              </a:custGeom>
              <a:solidFill>
                <a:srgbClr val="616A91"/>
              </a:solidFill>
            </p:spPr>
            <p:txBody>
              <a:bodyPr wrap="square" lIns="0" tIns="0" rIns="0" bIns="0" rtlCol="0">
                <a:prstTxWarp prst="textNoShape">
                  <a:avLst/>
                </a:prstTxWarp>
                <a:noAutofit/>
              </a:bodyPr>
              <a:lstStyle/>
              <a:p>
                <a:endParaRPr lang="es-MX" noProof="0" dirty="0"/>
              </a:p>
            </p:txBody>
          </p:sp>
          <p:sp>
            <p:nvSpPr>
              <p:cNvPr id="44" name="Graphic 28">
                <a:extLst>
                  <a:ext uri="{FF2B5EF4-FFF2-40B4-BE49-F238E27FC236}">
                    <a16:creationId xmlns:a16="http://schemas.microsoft.com/office/drawing/2014/main" id="{02C54DED-230C-DEC1-DFBC-A19987E5F894}"/>
                  </a:ext>
                </a:extLst>
              </p:cNvPr>
              <p:cNvSpPr/>
              <p:nvPr/>
            </p:nvSpPr>
            <p:spPr>
              <a:xfrm flipV="1">
                <a:off x="0" y="144086"/>
                <a:ext cx="6785609" cy="174154"/>
              </a:xfrm>
              <a:custGeom>
                <a:avLst/>
                <a:gdLst/>
                <a:ahLst/>
                <a:cxnLst/>
                <a:rect l="l" t="t" r="r" b="b"/>
                <a:pathLst>
                  <a:path w="6785609">
                    <a:moveTo>
                      <a:pt x="0" y="0"/>
                    </a:moveTo>
                    <a:lnTo>
                      <a:pt x="6785088" y="0"/>
                    </a:lnTo>
                  </a:path>
                </a:pathLst>
              </a:custGeom>
              <a:ln w="4604">
                <a:solidFill>
                  <a:srgbClr val="000000"/>
                </a:solidFill>
                <a:prstDash val="solid"/>
              </a:ln>
            </p:spPr>
            <p:txBody>
              <a:bodyPr wrap="square" lIns="0" tIns="0" rIns="0" bIns="0" rtlCol="0">
                <a:prstTxWarp prst="textNoShape">
                  <a:avLst/>
                </a:prstTxWarp>
                <a:noAutofit/>
              </a:bodyPr>
              <a:lstStyle/>
              <a:p>
                <a:endParaRPr lang="es-MX" noProof="0" dirty="0"/>
              </a:p>
            </p:txBody>
          </p:sp>
          <p:sp>
            <p:nvSpPr>
              <p:cNvPr id="45" name="Textbox 29">
                <a:extLst>
                  <a:ext uri="{FF2B5EF4-FFF2-40B4-BE49-F238E27FC236}">
                    <a16:creationId xmlns:a16="http://schemas.microsoft.com/office/drawing/2014/main" id="{A51C640B-2203-5580-DD70-7F2573B0E1D7}"/>
                  </a:ext>
                </a:extLst>
              </p:cNvPr>
              <p:cNvSpPr txBox="1"/>
              <p:nvPr/>
            </p:nvSpPr>
            <p:spPr>
              <a:xfrm>
                <a:off x="0" y="128393"/>
                <a:ext cx="6785609" cy="942069"/>
              </a:xfrm>
              <a:prstGeom prst="rect">
                <a:avLst/>
              </a:prstGeom>
              <a:solidFill>
                <a:srgbClr val="E7EAF0"/>
              </a:solidFill>
            </p:spPr>
            <p:txBody>
              <a:bodyPr wrap="square" lIns="0" tIns="0" rIns="0" bIns="0" rtlCol="0">
                <a:noAutofit/>
              </a:bodyPr>
              <a:lstStyle/>
              <a:p>
                <a:pPr algn="just">
                  <a:lnSpc>
                    <a:spcPts val="1400"/>
                  </a:lnSpc>
                  <a:buNone/>
                </a:pPr>
                <a:endParaRPr lang="es-MX" sz="1100" noProof="0" dirty="0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endParaRPr>
              </a:p>
            </p:txBody>
          </p:sp>
          <p:sp>
            <p:nvSpPr>
              <p:cNvPr id="46" name="Textbox 30">
                <a:extLst>
                  <a:ext uri="{FF2B5EF4-FFF2-40B4-BE49-F238E27FC236}">
                    <a16:creationId xmlns:a16="http://schemas.microsoft.com/office/drawing/2014/main" id="{D6F0012D-60BF-12E1-057C-0D348C1FFFE7}"/>
                  </a:ext>
                </a:extLst>
              </p:cNvPr>
              <p:cNvSpPr txBox="1"/>
              <p:nvPr/>
            </p:nvSpPr>
            <p:spPr>
              <a:xfrm>
                <a:off x="0" y="0"/>
                <a:ext cx="6785609" cy="128424"/>
              </a:xfrm>
              <a:prstGeom prst="rect">
                <a:avLst/>
              </a:prstGeom>
              <a:solidFill>
                <a:srgbClr val="616A91"/>
              </a:solidFill>
            </p:spPr>
            <p:txBody>
              <a:bodyPr wrap="square" lIns="0" tIns="0" rIns="0" bIns="0" rtlCol="0">
                <a:noAutofit/>
              </a:bodyPr>
              <a:lstStyle/>
              <a:p>
                <a:pPr algn="ctr">
                  <a:spcBef>
                    <a:spcPts val="230"/>
                  </a:spcBef>
                  <a:buNone/>
                </a:pPr>
                <a:r>
                  <a:rPr lang="es-MX" sz="4000" spc="-10" noProof="0" dirty="0">
                    <a:solidFill>
                      <a:srgbClr val="FFFFFF"/>
                    </a:solidFill>
                    <a:effectLst/>
                    <a:latin typeface="Arial Black" panose="020B0A04020102020204" pitchFamily="34" charset="0"/>
                    <a:ea typeface="Arial Black" panose="020B0A04020102020204" pitchFamily="34" charset="0"/>
                    <a:cs typeface="Arial Black" panose="020B0A04020102020204" pitchFamily="34" charset="0"/>
                  </a:rPr>
                  <a:t>CONLUSIONES</a:t>
                </a:r>
                <a:endParaRPr lang="es-MX" sz="4000" noProof="0" dirty="0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endParaRPr>
              </a:p>
            </p:txBody>
          </p:sp>
        </p:grpSp>
        <p:sp>
          <p:nvSpPr>
            <p:cNvPr id="47" name="Textbox 14">
              <a:extLst>
                <a:ext uri="{FF2B5EF4-FFF2-40B4-BE49-F238E27FC236}">
                  <a16:creationId xmlns:a16="http://schemas.microsoft.com/office/drawing/2014/main" id="{1AADDCEB-BB8A-348B-6A6E-887DCC82C963}"/>
                </a:ext>
              </a:extLst>
            </p:cNvPr>
            <p:cNvSpPr txBox="1"/>
            <p:nvPr/>
          </p:nvSpPr>
          <p:spPr>
            <a:xfrm>
              <a:off x="17126616" y="17553083"/>
              <a:ext cx="13835269" cy="509355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72390" algn="just">
                <a:spcBef>
                  <a:spcPts val="570"/>
                </a:spcBef>
              </a:pPr>
              <a:r>
                <a:rPr lang="es-MX" sz="3000" spc="-10" noProof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Texto</a:t>
              </a:r>
              <a:endParaRPr lang="es-MX" sz="3000" noProof="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3B1E478-D111-BAEC-9146-D50FE789E547}"/>
              </a:ext>
            </a:extLst>
          </p:cNvPr>
          <p:cNvGrpSpPr>
            <a:grpSpLocks/>
          </p:cNvGrpSpPr>
          <p:nvPr/>
        </p:nvGrpSpPr>
        <p:grpSpPr>
          <a:xfrm>
            <a:off x="16823104" y="39507755"/>
            <a:ext cx="15034369" cy="2753428"/>
            <a:chOff x="0" y="0"/>
            <a:chExt cx="6785609" cy="1490508"/>
          </a:xfrm>
        </p:grpSpPr>
        <p:sp>
          <p:nvSpPr>
            <p:cNvPr id="50" name="Graphic 70">
              <a:extLst>
                <a:ext uri="{FF2B5EF4-FFF2-40B4-BE49-F238E27FC236}">
                  <a16:creationId xmlns:a16="http://schemas.microsoft.com/office/drawing/2014/main" id="{0429DC3F-3F31-5C1C-ED0E-8135FA38271D}"/>
                </a:ext>
              </a:extLst>
            </p:cNvPr>
            <p:cNvSpPr/>
            <p:nvPr/>
          </p:nvSpPr>
          <p:spPr>
            <a:xfrm>
              <a:off x="0" y="0"/>
              <a:ext cx="6785609" cy="319530"/>
            </a:xfrm>
            <a:custGeom>
              <a:avLst/>
              <a:gdLst/>
              <a:ahLst/>
              <a:cxnLst/>
              <a:rect l="l" t="t" r="r" b="b"/>
              <a:pathLst>
                <a:path w="6785609" h="436245">
                  <a:moveTo>
                    <a:pt x="0" y="435773"/>
                  </a:moveTo>
                  <a:lnTo>
                    <a:pt x="6785088" y="435773"/>
                  </a:lnTo>
                  <a:lnTo>
                    <a:pt x="6785088" y="0"/>
                  </a:lnTo>
                  <a:lnTo>
                    <a:pt x="0" y="0"/>
                  </a:lnTo>
                  <a:lnTo>
                    <a:pt x="0" y="435773"/>
                  </a:lnTo>
                  <a:close/>
                </a:path>
              </a:pathLst>
            </a:custGeom>
            <a:solidFill>
              <a:srgbClr val="616A91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51" name="Graphic 71">
              <a:extLst>
                <a:ext uri="{FF2B5EF4-FFF2-40B4-BE49-F238E27FC236}">
                  <a16:creationId xmlns:a16="http://schemas.microsoft.com/office/drawing/2014/main" id="{362B69D0-9567-42A2-2C2D-FFC091046ABB}"/>
                </a:ext>
              </a:extLst>
            </p:cNvPr>
            <p:cNvSpPr/>
            <p:nvPr/>
          </p:nvSpPr>
          <p:spPr>
            <a:xfrm>
              <a:off x="0" y="318260"/>
              <a:ext cx="6785609" cy="1270"/>
            </a:xfrm>
            <a:custGeom>
              <a:avLst/>
              <a:gdLst/>
              <a:ahLst/>
              <a:cxnLst/>
              <a:rect l="l" t="t" r="r" b="b"/>
              <a:pathLst>
                <a:path w="6785609">
                  <a:moveTo>
                    <a:pt x="0" y="0"/>
                  </a:moveTo>
                  <a:lnTo>
                    <a:pt x="6785088" y="0"/>
                  </a:lnTo>
                </a:path>
              </a:pathLst>
            </a:custGeom>
            <a:ln w="4604">
              <a:solidFill>
                <a:srgbClr val="000000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52" name="Graphic 72">
              <a:extLst>
                <a:ext uri="{FF2B5EF4-FFF2-40B4-BE49-F238E27FC236}">
                  <a16:creationId xmlns:a16="http://schemas.microsoft.com/office/drawing/2014/main" id="{C32C47BC-19A9-F508-2B71-DDC299ACE988}"/>
                </a:ext>
              </a:extLst>
            </p:cNvPr>
            <p:cNvSpPr/>
            <p:nvPr/>
          </p:nvSpPr>
          <p:spPr>
            <a:xfrm>
              <a:off x="0" y="316230"/>
              <a:ext cx="6785609" cy="1174278"/>
            </a:xfrm>
            <a:custGeom>
              <a:avLst/>
              <a:gdLst/>
              <a:ahLst/>
              <a:cxnLst/>
              <a:rect l="l" t="t" r="r" b="b"/>
              <a:pathLst>
                <a:path w="6785609" h="1054735">
                  <a:moveTo>
                    <a:pt x="6785088" y="0"/>
                  </a:moveTo>
                  <a:lnTo>
                    <a:pt x="0" y="0"/>
                  </a:lnTo>
                  <a:lnTo>
                    <a:pt x="0" y="1054119"/>
                  </a:lnTo>
                  <a:lnTo>
                    <a:pt x="6785088" y="1054119"/>
                  </a:lnTo>
                  <a:lnTo>
                    <a:pt x="6785088" y="0"/>
                  </a:lnTo>
                  <a:close/>
                </a:path>
              </a:pathLst>
            </a:custGeom>
            <a:solidFill>
              <a:srgbClr val="E7EAF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pic>
          <p:nvPicPr>
            <p:cNvPr id="53" name="Image 73">
              <a:extLst>
                <a:ext uri="{FF2B5EF4-FFF2-40B4-BE49-F238E27FC236}">
                  <a16:creationId xmlns:a16="http://schemas.microsoft.com/office/drawing/2014/main" id="{48EF9A26-AFF5-3708-D276-E78D1549341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59241" y="446275"/>
              <a:ext cx="489034" cy="486079"/>
            </a:xfrm>
            <a:prstGeom prst="rect">
              <a:avLst/>
            </a:prstGeom>
          </p:spPr>
        </p:pic>
        <p:sp>
          <p:nvSpPr>
            <p:cNvPr id="54" name="Textbox 74">
              <a:extLst>
                <a:ext uri="{FF2B5EF4-FFF2-40B4-BE49-F238E27FC236}">
                  <a16:creationId xmlns:a16="http://schemas.microsoft.com/office/drawing/2014/main" id="{2467D531-37EF-F793-145E-A066A17716F1}"/>
                </a:ext>
              </a:extLst>
            </p:cNvPr>
            <p:cNvSpPr txBox="1"/>
            <p:nvPr/>
          </p:nvSpPr>
          <p:spPr>
            <a:xfrm>
              <a:off x="5021907" y="1019843"/>
              <a:ext cx="1763702" cy="383176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algn="ctr">
                <a:buNone/>
              </a:pPr>
              <a:r>
                <a:rPr lang="es-MX" dirty="0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LinkedIn, </a:t>
              </a:r>
              <a:r>
                <a:rPr lang="es-MX" dirty="0" err="1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Researchgate</a:t>
              </a:r>
              <a:r>
                <a:rPr lang="es-MX" dirty="0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, </a:t>
              </a:r>
              <a:r>
                <a:rPr lang="es-MX" dirty="0" err="1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GoogleAcademic</a:t>
              </a:r>
              <a:r>
                <a:rPr lang="es-MX" dirty="0"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… QR</a:t>
              </a:r>
              <a:endParaRPr lang="es-MX" sz="320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55" name="Textbox 75">
              <a:extLst>
                <a:ext uri="{FF2B5EF4-FFF2-40B4-BE49-F238E27FC236}">
                  <a16:creationId xmlns:a16="http://schemas.microsoft.com/office/drawing/2014/main" id="{5FC82133-49A9-6AAD-AC36-A70BD82E838F}"/>
                </a:ext>
              </a:extLst>
            </p:cNvPr>
            <p:cNvSpPr txBox="1"/>
            <p:nvPr/>
          </p:nvSpPr>
          <p:spPr>
            <a:xfrm>
              <a:off x="0" y="0"/>
              <a:ext cx="6785609" cy="383176"/>
            </a:xfrm>
            <a:prstGeom prst="rect">
              <a:avLst/>
            </a:prstGeom>
            <a:solidFill>
              <a:srgbClr val="616A91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>
                <a:spcBef>
                  <a:spcPts val="165"/>
                </a:spcBef>
                <a:buNone/>
              </a:pPr>
              <a:r>
                <a:rPr lang="ca-ES" sz="4000" dirty="0">
                  <a:solidFill>
                    <a:srgbClr val="FFFFFF"/>
                  </a:solidFill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AGRADECIMIENTOS | INFORMACIÓN EXTRA</a:t>
              </a:r>
              <a:endParaRPr lang="es-MX" sz="400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EB8A027A-AE6D-3F3B-FFB1-C59A45226A64}"/>
              </a:ext>
            </a:extLst>
          </p:cNvPr>
          <p:cNvGrpSpPr>
            <a:grpSpLocks/>
          </p:cNvGrpSpPr>
          <p:nvPr/>
        </p:nvGrpSpPr>
        <p:grpSpPr>
          <a:xfrm>
            <a:off x="16854490" y="35436453"/>
            <a:ext cx="15002983" cy="4102813"/>
            <a:chOff x="0" y="466026"/>
            <a:chExt cx="6785609" cy="909546"/>
          </a:xfrm>
        </p:grpSpPr>
        <p:sp>
          <p:nvSpPr>
            <p:cNvPr id="59" name="Textbox 67">
              <a:extLst>
                <a:ext uri="{FF2B5EF4-FFF2-40B4-BE49-F238E27FC236}">
                  <a16:creationId xmlns:a16="http://schemas.microsoft.com/office/drawing/2014/main" id="{008D1C21-1049-B4AC-12C9-9BAEB39BA931}"/>
                </a:ext>
              </a:extLst>
            </p:cNvPr>
            <p:cNvSpPr txBox="1"/>
            <p:nvPr/>
          </p:nvSpPr>
          <p:spPr>
            <a:xfrm>
              <a:off x="0" y="634229"/>
              <a:ext cx="6785609" cy="741343"/>
            </a:xfrm>
            <a:prstGeom prst="rect">
              <a:avLst/>
            </a:prstGeom>
            <a:solidFill>
              <a:srgbClr val="E7EAF0"/>
            </a:solidFill>
          </p:spPr>
          <p:txBody>
            <a:bodyPr wrap="square" lIns="0" tIns="0" rIns="0" bIns="0" rtlCol="0">
              <a:noAutofit/>
            </a:bodyPr>
            <a:lstStyle/>
            <a:p>
              <a:pPr>
                <a:spcBef>
                  <a:spcPts val="100"/>
                </a:spcBef>
                <a:buNone/>
              </a:pPr>
              <a:r>
                <a:rPr lang="ca-ES" sz="2400" dirty="0">
                  <a:solidFill>
                    <a:srgbClr val="000000"/>
                  </a:solidFill>
                  <a:effectLst/>
                  <a:latin typeface="Arial MT"/>
                  <a:ea typeface="Arial Black" panose="020B0A04020102020204" pitchFamily="34" charset="0"/>
                  <a:cs typeface="Arial Black" panose="020B0A04020102020204" pitchFamily="34" charset="0"/>
                </a:rPr>
                <a:t> </a:t>
              </a:r>
              <a:endParaRPr lang="es-MX" sz="240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  <a:p>
              <a:pPr marL="342900" marR="352425" lvl="0" indent="-342900">
                <a:lnSpc>
                  <a:spcPct val="105000"/>
                </a:lnSpc>
                <a:buSzPts val="800"/>
                <a:buFont typeface="Tahoma" panose="020B0604030504040204" pitchFamily="34" charset="0"/>
                <a:buAutoNum type="arabicPeriod"/>
                <a:tabLst>
                  <a:tab pos="183515" algn="l"/>
                </a:tabLst>
              </a:pP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M.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Turchetti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i="1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et al.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, “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Electron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emission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regimes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of planar nano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vacuum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emitters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,” </a:t>
              </a:r>
              <a:r>
                <a:rPr lang="ca-ES" sz="2400" i="1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IEEE Trans. </a:t>
              </a:r>
              <a:r>
                <a:rPr lang="ca-ES" sz="2400" i="1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Electron</a:t>
              </a:r>
              <a:r>
                <a:rPr lang="ca-ES" sz="2400" i="1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i="1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Devices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, vol. 69, no. 7,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pp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. 3813–3820, 2022.</a:t>
              </a:r>
              <a:endParaRPr lang="es-MX" sz="2400" spc="0" dirty="0">
                <a:effectLst/>
                <a:latin typeface="Arial Black" panose="020B0A04020102020204" pitchFamily="34" charset="0"/>
                <a:ea typeface="Tahoma" panose="020B0604030504040204" pitchFamily="34" charset="0"/>
                <a:cs typeface="Arial Black" panose="020B0A04020102020204" pitchFamily="34" charset="0"/>
              </a:endParaRPr>
            </a:p>
            <a:p>
              <a:pPr marL="342900" marR="262890" lvl="0" indent="-342900">
                <a:lnSpc>
                  <a:spcPct val="105000"/>
                </a:lnSpc>
                <a:spcBef>
                  <a:spcPts val="220"/>
                </a:spcBef>
                <a:buSzPts val="800"/>
                <a:buFont typeface="Tahoma" panose="020B0604030504040204" pitchFamily="34" charset="0"/>
                <a:buAutoNum type="arabicPeriod"/>
                <a:tabLst>
                  <a:tab pos="183515" algn="l"/>
                </a:tabLst>
              </a:pP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A. V. G.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Fursey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, </a:t>
              </a:r>
              <a:r>
                <a:rPr lang="ca-ES" sz="2400" i="1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Field</a:t>
              </a:r>
              <a:r>
                <a:rPr lang="ca-ES" sz="2400" i="1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i="1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Emission</a:t>
              </a:r>
              <a:r>
                <a:rPr lang="ca-ES" sz="2400" i="1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in </a:t>
              </a:r>
              <a:r>
                <a:rPr lang="ca-ES" sz="2400" i="1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Vacuum</a:t>
              </a:r>
              <a:r>
                <a:rPr lang="ca-ES" sz="2400" i="1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i="1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Microelectronics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. New York, NY, USA: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Springer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, 2005.</a:t>
              </a:r>
              <a:endParaRPr lang="es-MX" sz="2400" spc="0" dirty="0">
                <a:effectLst/>
                <a:latin typeface="Arial Black" panose="020B0A04020102020204" pitchFamily="34" charset="0"/>
                <a:ea typeface="Tahoma" panose="020B0604030504040204" pitchFamily="34" charset="0"/>
                <a:cs typeface="Arial Black" panose="020B0A04020102020204" pitchFamily="34" charset="0"/>
              </a:endParaRPr>
            </a:p>
            <a:p>
              <a:pPr marL="342900" marR="262890" lvl="0" indent="-342900">
                <a:lnSpc>
                  <a:spcPct val="105000"/>
                </a:lnSpc>
                <a:spcBef>
                  <a:spcPts val="220"/>
                </a:spcBef>
                <a:buSzPts val="800"/>
                <a:buFont typeface="Tahoma" panose="020B0604030504040204" pitchFamily="34" charset="0"/>
                <a:buAutoNum type="arabicPeriod"/>
                <a:tabLst>
                  <a:tab pos="183515" algn="l"/>
                </a:tabLst>
              </a:pP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M.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Turchetti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i="1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et al.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, “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Electron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emission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regimes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of planar nano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vacuum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emitters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,” </a:t>
              </a:r>
              <a:r>
                <a:rPr lang="ca-ES" sz="2400" i="1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IEEE Trans. </a:t>
              </a:r>
              <a:r>
                <a:rPr lang="ca-ES" sz="2400" i="1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Electron</a:t>
              </a:r>
              <a:r>
                <a:rPr lang="ca-ES" sz="2400" i="1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i="1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Devices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, vol. 69, no. 7,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pp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. 3813–3820, 2022.</a:t>
              </a:r>
              <a:endParaRPr lang="es-MX" sz="2400" spc="0" dirty="0">
                <a:effectLst/>
                <a:latin typeface="Arial Black" panose="020B0A04020102020204" pitchFamily="34" charset="0"/>
                <a:ea typeface="Tahoma" panose="020B0604030504040204" pitchFamily="34" charset="0"/>
                <a:cs typeface="Arial Black" panose="020B0A04020102020204" pitchFamily="34" charset="0"/>
              </a:endParaRPr>
            </a:p>
            <a:p>
              <a:pPr marL="342900" marR="262890" lvl="0" indent="-342900">
                <a:lnSpc>
                  <a:spcPct val="105000"/>
                </a:lnSpc>
                <a:spcBef>
                  <a:spcPts val="220"/>
                </a:spcBef>
                <a:buSzPts val="800"/>
                <a:buFont typeface="Tahoma" panose="020B0604030504040204" pitchFamily="34" charset="0"/>
                <a:buAutoNum type="arabicPeriod"/>
                <a:tabLst>
                  <a:tab pos="183515" algn="l"/>
                </a:tabLst>
              </a:pP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D. K. Ferry, “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Nanogap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vacuum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diodes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: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Concepts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and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 perspectives,” in </a:t>
              </a:r>
              <a:r>
                <a:rPr lang="ca-ES" sz="2400" i="1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Proc</a:t>
              </a:r>
              <a:r>
                <a:rPr lang="ca-ES" sz="2400" i="1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. IEEE IEDM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, San Francisco, CA, USA, 2019, </a:t>
              </a:r>
              <a:r>
                <a:rPr lang="ca-ES" sz="2400" spc="0" dirty="0" err="1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pp</a:t>
              </a:r>
              <a:r>
                <a:rPr lang="ca-ES" sz="24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. 112–115.</a:t>
              </a:r>
              <a:endParaRPr lang="es-MX" sz="2400" spc="0" dirty="0">
                <a:effectLst/>
                <a:latin typeface="Arial Black" panose="020B0A04020102020204" pitchFamily="34" charset="0"/>
                <a:ea typeface="Tahoma" panose="020B0604030504040204" pitchFamily="34" charset="0"/>
                <a:cs typeface="Arial Black" panose="020B0A04020102020204" pitchFamily="34" charset="0"/>
              </a:endParaRPr>
            </a:p>
            <a:p>
              <a:pPr marL="342900" marR="262890" lvl="0" indent="-342900">
                <a:lnSpc>
                  <a:spcPct val="105000"/>
                </a:lnSpc>
                <a:spcBef>
                  <a:spcPts val="220"/>
                </a:spcBef>
                <a:buSzPts val="800"/>
                <a:buFont typeface="Tahoma" panose="020B0604030504040204" pitchFamily="34" charset="0"/>
                <a:buAutoNum type="arabicPeriod"/>
                <a:tabLst>
                  <a:tab pos="183515" algn="l"/>
                </a:tabLst>
              </a:pPr>
              <a:r>
                <a:rPr lang="ca-ES" sz="800" spc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Arial Black" panose="020B0A04020102020204" pitchFamily="34" charset="0"/>
                </a:rPr>
                <a:t> </a:t>
              </a:r>
              <a:endParaRPr lang="es-MX" sz="1100" spc="0" dirty="0">
                <a:effectLst/>
                <a:latin typeface="Arial Black" panose="020B0A04020102020204" pitchFamily="34" charset="0"/>
                <a:ea typeface="Tahoma" panose="020B0604030504040204" pitchFamily="34" charset="0"/>
                <a:cs typeface="Arial Black" panose="020B0A04020102020204" pitchFamily="34" charset="0"/>
              </a:endParaRPr>
            </a:p>
          </p:txBody>
        </p:sp>
        <p:sp>
          <p:nvSpPr>
            <p:cNvPr id="60" name="Textbox 68">
              <a:extLst>
                <a:ext uri="{FF2B5EF4-FFF2-40B4-BE49-F238E27FC236}">
                  <a16:creationId xmlns:a16="http://schemas.microsoft.com/office/drawing/2014/main" id="{B70DA957-235D-412A-7867-FB7DC8632C0A}"/>
                </a:ext>
              </a:extLst>
            </p:cNvPr>
            <p:cNvSpPr txBox="1"/>
            <p:nvPr/>
          </p:nvSpPr>
          <p:spPr>
            <a:xfrm>
              <a:off x="0" y="466026"/>
              <a:ext cx="6785609" cy="163502"/>
            </a:xfrm>
            <a:prstGeom prst="rect">
              <a:avLst/>
            </a:prstGeom>
            <a:solidFill>
              <a:srgbClr val="616A91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>
                <a:spcBef>
                  <a:spcPts val="230"/>
                </a:spcBef>
                <a:buNone/>
              </a:pPr>
              <a:r>
                <a:rPr lang="ca-ES" sz="4000" spc="-10" dirty="0">
                  <a:solidFill>
                    <a:srgbClr val="FFFFFF"/>
                  </a:solidFill>
                  <a:effectLst/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REFERENCIAS</a:t>
              </a:r>
              <a:endParaRPr lang="es-MX" sz="400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DB9B6D99-1020-4FAD-272F-3121428BE4E2}"/>
              </a:ext>
            </a:extLst>
          </p:cNvPr>
          <p:cNvGrpSpPr>
            <a:grpSpLocks/>
          </p:cNvGrpSpPr>
          <p:nvPr/>
        </p:nvGrpSpPr>
        <p:grpSpPr>
          <a:xfrm>
            <a:off x="16854490" y="28589659"/>
            <a:ext cx="14853767" cy="2418428"/>
            <a:chOff x="0" y="0"/>
            <a:chExt cx="6785609" cy="1023892"/>
          </a:xfrm>
        </p:grpSpPr>
        <p:sp>
          <p:nvSpPr>
            <p:cNvPr id="62" name="Graphic 32">
              <a:extLst>
                <a:ext uri="{FF2B5EF4-FFF2-40B4-BE49-F238E27FC236}">
                  <a16:creationId xmlns:a16="http://schemas.microsoft.com/office/drawing/2014/main" id="{C9C85770-8E28-D236-AB01-E5A7A4976111}"/>
                </a:ext>
              </a:extLst>
            </p:cNvPr>
            <p:cNvSpPr/>
            <p:nvPr/>
          </p:nvSpPr>
          <p:spPr>
            <a:xfrm>
              <a:off x="0" y="0"/>
              <a:ext cx="6785609" cy="466725"/>
            </a:xfrm>
            <a:custGeom>
              <a:avLst/>
              <a:gdLst/>
              <a:ahLst/>
              <a:cxnLst/>
              <a:rect l="l" t="t" r="r" b="b"/>
              <a:pathLst>
                <a:path w="6785609" h="466725">
                  <a:moveTo>
                    <a:pt x="6785088" y="0"/>
                  </a:moveTo>
                  <a:lnTo>
                    <a:pt x="0" y="0"/>
                  </a:lnTo>
                  <a:lnTo>
                    <a:pt x="0" y="466323"/>
                  </a:lnTo>
                  <a:lnTo>
                    <a:pt x="6785088" y="466323"/>
                  </a:lnTo>
                  <a:lnTo>
                    <a:pt x="6785088" y="0"/>
                  </a:lnTo>
                  <a:close/>
                </a:path>
              </a:pathLst>
            </a:custGeom>
            <a:solidFill>
              <a:srgbClr val="F0F0F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63" name="Graphic 33">
              <a:extLst>
                <a:ext uri="{FF2B5EF4-FFF2-40B4-BE49-F238E27FC236}">
                  <a16:creationId xmlns:a16="http://schemas.microsoft.com/office/drawing/2014/main" id="{7C549709-4578-7411-2439-22D820F56581}"/>
                </a:ext>
              </a:extLst>
            </p:cNvPr>
            <p:cNvSpPr/>
            <p:nvPr/>
          </p:nvSpPr>
          <p:spPr>
            <a:xfrm>
              <a:off x="0" y="318254"/>
              <a:ext cx="6785609" cy="1270"/>
            </a:xfrm>
            <a:custGeom>
              <a:avLst/>
              <a:gdLst/>
              <a:ahLst/>
              <a:cxnLst/>
              <a:rect l="l" t="t" r="r" b="b"/>
              <a:pathLst>
                <a:path w="6785609">
                  <a:moveTo>
                    <a:pt x="0" y="0"/>
                  </a:moveTo>
                  <a:lnTo>
                    <a:pt x="6785088" y="0"/>
                  </a:lnTo>
                </a:path>
              </a:pathLst>
            </a:custGeom>
            <a:ln w="4604">
              <a:solidFill>
                <a:srgbClr val="000000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64" name="Textbox 34">
              <a:extLst>
                <a:ext uri="{FF2B5EF4-FFF2-40B4-BE49-F238E27FC236}">
                  <a16:creationId xmlns:a16="http://schemas.microsoft.com/office/drawing/2014/main" id="{41338367-B479-DF14-94F4-698A91696CC0}"/>
                </a:ext>
              </a:extLst>
            </p:cNvPr>
            <p:cNvSpPr txBox="1"/>
            <p:nvPr/>
          </p:nvSpPr>
          <p:spPr>
            <a:xfrm>
              <a:off x="0" y="285363"/>
              <a:ext cx="6785609" cy="738529"/>
            </a:xfrm>
            <a:prstGeom prst="rect">
              <a:avLst/>
            </a:prstGeom>
            <a:solidFill>
              <a:srgbClr val="F0F0F0"/>
            </a:solidFill>
          </p:spPr>
          <p:txBody>
            <a:bodyPr wrap="square" lIns="0" tIns="0" rIns="0" bIns="0" rtlCol="0">
              <a:noAutofit/>
            </a:bodyPr>
            <a:lstStyle/>
            <a:p>
              <a:pPr marL="72390" marR="71120" algn="just">
                <a:spcBef>
                  <a:spcPts val="570"/>
                </a:spcBef>
                <a:buNone/>
              </a:pPr>
              <a:r>
                <a:rPr lang="es-MX" sz="300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Texto</a:t>
              </a:r>
              <a:endParaRPr lang="es-MX" sz="3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Textbox 35">
              <a:extLst>
                <a:ext uri="{FF2B5EF4-FFF2-40B4-BE49-F238E27FC236}">
                  <a16:creationId xmlns:a16="http://schemas.microsoft.com/office/drawing/2014/main" id="{6BB8475C-F71D-1847-E123-889B43CEF9DC}"/>
                </a:ext>
              </a:extLst>
            </p:cNvPr>
            <p:cNvSpPr txBox="1"/>
            <p:nvPr/>
          </p:nvSpPr>
          <p:spPr>
            <a:xfrm>
              <a:off x="0" y="0"/>
              <a:ext cx="6785609" cy="316230"/>
            </a:xfrm>
            <a:prstGeom prst="rect">
              <a:avLst/>
            </a:prstGeom>
            <a:solidFill>
              <a:srgbClr val="F0F0F0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>
                <a:spcBef>
                  <a:spcPts val="230"/>
                </a:spcBef>
                <a:buNone/>
              </a:pPr>
              <a:r>
                <a:rPr lang="es-MX" sz="3000" dirty="0">
                  <a:solidFill>
                    <a:srgbClr val="10263A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¿Qué se sabe ya sobre este tema?</a:t>
              </a:r>
              <a:endParaRPr lang="es-MX" sz="300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E2E6C074-8E2F-0DBD-5A84-1C5864BD812B}"/>
              </a:ext>
            </a:extLst>
          </p:cNvPr>
          <p:cNvGrpSpPr>
            <a:grpSpLocks/>
          </p:cNvGrpSpPr>
          <p:nvPr/>
        </p:nvGrpSpPr>
        <p:grpSpPr>
          <a:xfrm>
            <a:off x="16854490" y="31052549"/>
            <a:ext cx="14853767" cy="2349843"/>
            <a:chOff x="0" y="0"/>
            <a:chExt cx="6785609" cy="1161296"/>
          </a:xfrm>
        </p:grpSpPr>
        <p:sp>
          <p:nvSpPr>
            <p:cNvPr id="67" name="Graphic 32">
              <a:extLst>
                <a:ext uri="{FF2B5EF4-FFF2-40B4-BE49-F238E27FC236}">
                  <a16:creationId xmlns:a16="http://schemas.microsoft.com/office/drawing/2014/main" id="{768E6D87-6301-1A3D-9DFB-886ED542F8E7}"/>
                </a:ext>
              </a:extLst>
            </p:cNvPr>
            <p:cNvSpPr/>
            <p:nvPr/>
          </p:nvSpPr>
          <p:spPr>
            <a:xfrm>
              <a:off x="0" y="0"/>
              <a:ext cx="6785609" cy="466725"/>
            </a:xfrm>
            <a:custGeom>
              <a:avLst/>
              <a:gdLst/>
              <a:ahLst/>
              <a:cxnLst/>
              <a:rect l="l" t="t" r="r" b="b"/>
              <a:pathLst>
                <a:path w="6785609" h="466725">
                  <a:moveTo>
                    <a:pt x="6785088" y="0"/>
                  </a:moveTo>
                  <a:lnTo>
                    <a:pt x="0" y="0"/>
                  </a:lnTo>
                  <a:lnTo>
                    <a:pt x="0" y="466323"/>
                  </a:lnTo>
                  <a:lnTo>
                    <a:pt x="6785088" y="466323"/>
                  </a:lnTo>
                  <a:lnTo>
                    <a:pt x="6785088" y="0"/>
                  </a:lnTo>
                  <a:close/>
                </a:path>
              </a:pathLst>
            </a:custGeom>
            <a:solidFill>
              <a:srgbClr val="F0F0F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69" name="Textbox 34">
              <a:extLst>
                <a:ext uri="{FF2B5EF4-FFF2-40B4-BE49-F238E27FC236}">
                  <a16:creationId xmlns:a16="http://schemas.microsoft.com/office/drawing/2014/main" id="{F66A2B47-5FEF-9A36-BA58-F9F8E6E9138D}"/>
                </a:ext>
              </a:extLst>
            </p:cNvPr>
            <p:cNvSpPr txBox="1"/>
            <p:nvPr/>
          </p:nvSpPr>
          <p:spPr>
            <a:xfrm>
              <a:off x="0" y="308322"/>
              <a:ext cx="6785609" cy="852974"/>
            </a:xfrm>
            <a:prstGeom prst="rect">
              <a:avLst/>
            </a:prstGeom>
            <a:solidFill>
              <a:srgbClr val="F0F0F0"/>
            </a:solidFill>
          </p:spPr>
          <p:txBody>
            <a:bodyPr wrap="square" lIns="0" tIns="0" rIns="0" bIns="0" rtlCol="0">
              <a:noAutofit/>
            </a:bodyPr>
            <a:lstStyle/>
            <a:p>
              <a:pPr marL="72390" marR="71120" algn="just">
                <a:spcBef>
                  <a:spcPts val="570"/>
                </a:spcBef>
                <a:buNone/>
              </a:pPr>
              <a:r>
                <a:rPr lang="es-MX" sz="300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Texto</a:t>
              </a:r>
              <a:endParaRPr lang="es-MX" sz="3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" name="Textbox 35">
              <a:extLst>
                <a:ext uri="{FF2B5EF4-FFF2-40B4-BE49-F238E27FC236}">
                  <a16:creationId xmlns:a16="http://schemas.microsoft.com/office/drawing/2014/main" id="{A5CBC74D-6D44-8EFE-C7CB-6FC52FB72FAF}"/>
                </a:ext>
              </a:extLst>
            </p:cNvPr>
            <p:cNvSpPr txBox="1"/>
            <p:nvPr/>
          </p:nvSpPr>
          <p:spPr>
            <a:xfrm>
              <a:off x="0" y="0"/>
              <a:ext cx="6785609" cy="316230"/>
            </a:xfrm>
            <a:prstGeom prst="rect">
              <a:avLst/>
            </a:prstGeom>
            <a:solidFill>
              <a:srgbClr val="F0F0F0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>
                <a:spcBef>
                  <a:spcPts val="230"/>
                </a:spcBef>
                <a:buNone/>
              </a:pPr>
              <a:r>
                <a:rPr lang="es-MX" sz="3000" dirty="0">
                  <a:solidFill>
                    <a:srgbClr val="10263A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¿Qué aporta este estudio?</a:t>
              </a:r>
              <a:endParaRPr lang="es-MX" sz="300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54654A2-B06D-BEF2-72E0-2897F8DB9A67}"/>
              </a:ext>
            </a:extLst>
          </p:cNvPr>
          <p:cNvGrpSpPr>
            <a:grpSpLocks/>
          </p:cNvGrpSpPr>
          <p:nvPr/>
        </p:nvGrpSpPr>
        <p:grpSpPr>
          <a:xfrm>
            <a:off x="16854490" y="33409303"/>
            <a:ext cx="15002983" cy="1998186"/>
            <a:chOff x="0" y="0"/>
            <a:chExt cx="6785609" cy="1161296"/>
          </a:xfrm>
        </p:grpSpPr>
        <p:sp>
          <p:nvSpPr>
            <p:cNvPr id="72" name="Graphic 32">
              <a:extLst>
                <a:ext uri="{FF2B5EF4-FFF2-40B4-BE49-F238E27FC236}">
                  <a16:creationId xmlns:a16="http://schemas.microsoft.com/office/drawing/2014/main" id="{7D487A83-2C4F-6D81-B2DD-8B21B338C7ED}"/>
                </a:ext>
              </a:extLst>
            </p:cNvPr>
            <p:cNvSpPr/>
            <p:nvPr/>
          </p:nvSpPr>
          <p:spPr>
            <a:xfrm>
              <a:off x="0" y="0"/>
              <a:ext cx="6785609" cy="466725"/>
            </a:xfrm>
            <a:custGeom>
              <a:avLst/>
              <a:gdLst/>
              <a:ahLst/>
              <a:cxnLst/>
              <a:rect l="l" t="t" r="r" b="b"/>
              <a:pathLst>
                <a:path w="6785609" h="466725">
                  <a:moveTo>
                    <a:pt x="6785088" y="0"/>
                  </a:moveTo>
                  <a:lnTo>
                    <a:pt x="0" y="0"/>
                  </a:lnTo>
                  <a:lnTo>
                    <a:pt x="0" y="466323"/>
                  </a:lnTo>
                  <a:lnTo>
                    <a:pt x="6785088" y="466323"/>
                  </a:lnTo>
                  <a:lnTo>
                    <a:pt x="6785088" y="0"/>
                  </a:lnTo>
                  <a:close/>
                </a:path>
              </a:pathLst>
            </a:custGeom>
            <a:solidFill>
              <a:srgbClr val="F0F0F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73" name="Textbox 34">
              <a:extLst>
                <a:ext uri="{FF2B5EF4-FFF2-40B4-BE49-F238E27FC236}">
                  <a16:creationId xmlns:a16="http://schemas.microsoft.com/office/drawing/2014/main" id="{13C62512-11BF-E170-DDEC-8584B1AAD944}"/>
                </a:ext>
              </a:extLst>
            </p:cNvPr>
            <p:cNvSpPr txBox="1"/>
            <p:nvPr/>
          </p:nvSpPr>
          <p:spPr>
            <a:xfrm>
              <a:off x="0" y="308322"/>
              <a:ext cx="6785609" cy="852974"/>
            </a:xfrm>
            <a:prstGeom prst="rect">
              <a:avLst/>
            </a:prstGeom>
            <a:solidFill>
              <a:srgbClr val="F0F0F0"/>
            </a:solidFill>
          </p:spPr>
          <p:txBody>
            <a:bodyPr wrap="square" lIns="0" tIns="0" rIns="0" bIns="0" rtlCol="0">
              <a:noAutofit/>
            </a:bodyPr>
            <a:lstStyle/>
            <a:p>
              <a:pPr marL="72390" marR="71120" algn="just">
                <a:spcBef>
                  <a:spcPts val="570"/>
                </a:spcBef>
                <a:buNone/>
              </a:pPr>
              <a:r>
                <a:rPr lang="es-MX" sz="300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Texto</a:t>
              </a:r>
              <a:endParaRPr lang="es-MX" sz="3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Textbox 35">
              <a:extLst>
                <a:ext uri="{FF2B5EF4-FFF2-40B4-BE49-F238E27FC236}">
                  <a16:creationId xmlns:a16="http://schemas.microsoft.com/office/drawing/2014/main" id="{1C9BE66E-3E2E-7C05-DE50-580F909EB172}"/>
                </a:ext>
              </a:extLst>
            </p:cNvPr>
            <p:cNvSpPr txBox="1"/>
            <p:nvPr/>
          </p:nvSpPr>
          <p:spPr>
            <a:xfrm>
              <a:off x="0" y="0"/>
              <a:ext cx="6785609" cy="316230"/>
            </a:xfrm>
            <a:prstGeom prst="rect">
              <a:avLst/>
            </a:prstGeom>
            <a:solidFill>
              <a:srgbClr val="F0F0F0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>
                <a:spcBef>
                  <a:spcPts val="230"/>
                </a:spcBef>
                <a:buNone/>
              </a:pPr>
              <a:r>
                <a:rPr lang="es-MX" sz="3000" dirty="0">
                  <a:solidFill>
                    <a:srgbClr val="10263A"/>
                  </a:solidFill>
                  <a:latin typeface="Arial Black" panose="020B0A04020102020204" pitchFamily="34" charset="0"/>
                  <a:ea typeface="Arial Black" panose="020B0A04020102020204" pitchFamily="34" charset="0"/>
                  <a:cs typeface="Arial Black" panose="020B0A04020102020204" pitchFamily="34" charset="0"/>
                </a:rPr>
                <a:t>Implicaciones prácticas</a:t>
              </a:r>
              <a:endParaRPr lang="es-MX" sz="3000" dirty="0"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endParaRPr>
            </a:p>
          </p:txBody>
        </p:sp>
      </p:grpSp>
      <p:sp>
        <p:nvSpPr>
          <p:cNvPr id="2" name="Textbox 35">
            <a:extLst>
              <a:ext uri="{FF2B5EF4-FFF2-40B4-BE49-F238E27FC236}">
                <a16:creationId xmlns:a16="http://schemas.microsoft.com/office/drawing/2014/main" id="{B158F644-40D5-A547-CF52-0FFE494B154A}"/>
              </a:ext>
            </a:extLst>
          </p:cNvPr>
          <p:cNvSpPr txBox="1"/>
          <p:nvPr/>
        </p:nvSpPr>
        <p:spPr>
          <a:xfrm>
            <a:off x="0" y="42574928"/>
            <a:ext cx="32399288" cy="78717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230"/>
              </a:spcBef>
              <a:buNone/>
            </a:pPr>
            <a:r>
              <a:rPr lang="es-MX" sz="3000" dirty="0">
                <a:solidFill>
                  <a:srgbClr val="10263A"/>
                </a:solidFill>
                <a:effectLst/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rPr>
              <a:t>INAUGURACIÓN DEL CAPÍTULO ESTUDIANTIL                                                        SMCTSM: JÓVENES INVESTIGADOR</a:t>
            </a:r>
            <a:r>
              <a:rPr lang="es-MX" sz="3000" dirty="0">
                <a:solidFill>
                  <a:srgbClr val="10263A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rPr>
              <a:t>ES</a:t>
            </a:r>
            <a:endParaRPr lang="es-MX" sz="3000" dirty="0">
              <a:effectLst/>
              <a:latin typeface="Arial Black" panose="020B0A04020102020204" pitchFamily="34" charset="0"/>
              <a:ea typeface="Arial Black" panose="020B0A04020102020204" pitchFamily="34" charset="0"/>
              <a:cs typeface="Arial Black" panose="020B0A040201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5B56D99-E7D9-48BA-406A-020669B91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21997" y="40562347"/>
            <a:ext cx="2755293" cy="2755293"/>
          </a:xfrm>
          <a:prstGeom prst="rect">
            <a:avLst/>
          </a:prstGeom>
        </p:spPr>
      </p:pic>
      <p:sp>
        <p:nvSpPr>
          <p:cNvPr id="13" name="Textbox 51">
            <a:extLst>
              <a:ext uri="{FF2B5EF4-FFF2-40B4-BE49-F238E27FC236}">
                <a16:creationId xmlns:a16="http://schemas.microsoft.com/office/drawing/2014/main" id="{119216A8-68BA-A899-7030-1D3E552CEAC5}"/>
              </a:ext>
            </a:extLst>
          </p:cNvPr>
          <p:cNvSpPr txBox="1"/>
          <p:nvPr/>
        </p:nvSpPr>
        <p:spPr>
          <a:xfrm>
            <a:off x="28250645" y="1722109"/>
            <a:ext cx="3305951" cy="12629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buNone/>
            </a:pPr>
            <a:r>
              <a:rPr lang="es-MX" sz="3000" spc="-10" noProof="0" dirty="0">
                <a:effectLst/>
                <a:latin typeface="Tahoma" panose="020B0604030504040204" pitchFamily="34" charset="0"/>
                <a:ea typeface="Arial Black" panose="020B0A04020102020204" pitchFamily="34" charset="0"/>
                <a:cs typeface="Arial Black" panose="020B0A04020102020204" pitchFamily="34" charset="0"/>
              </a:rPr>
              <a:t>LOGOTIPO DE LA INSTITUCION</a:t>
            </a:r>
            <a:endParaRPr lang="es-MX" sz="3000" noProof="0" dirty="0">
              <a:effectLst/>
              <a:latin typeface="Arial Black" panose="020B0A04020102020204" pitchFamily="34" charset="0"/>
              <a:ea typeface="Arial Black" panose="020B0A04020102020204" pitchFamily="34" charset="0"/>
              <a:cs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44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248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Arial Black</vt:lpstr>
      <vt:lpstr>Arial MT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Alan Daniel Alcantar Mendoza</dc:creator>
  <cp:lastModifiedBy>Alan Daniel Alcantar Mendoza</cp:lastModifiedBy>
  <cp:revision>5</cp:revision>
  <dcterms:created xsi:type="dcterms:W3CDTF">2025-11-21T19:42:52Z</dcterms:created>
  <dcterms:modified xsi:type="dcterms:W3CDTF">2025-11-28T22:35:45Z</dcterms:modified>
</cp:coreProperties>
</file>